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50" d="100"/>
          <a:sy n="50" d="100"/>
        </p:scale>
        <p:origin x="1494" y="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F7181-BAFA-457B-8CBA-6188AD8CB821}" type="datetimeFigureOut">
              <a:rPr lang="en-US" smtClean="0"/>
              <a:t>5/4/2019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3F91D-B208-499E-A5F4-AE8CBFD1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5845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F7181-BAFA-457B-8CBA-6188AD8CB821}" type="datetimeFigureOut">
              <a:rPr lang="en-US" smtClean="0"/>
              <a:t>5/4/2019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3F91D-B208-499E-A5F4-AE8CBFD1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0011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F7181-BAFA-457B-8CBA-6188AD8CB821}" type="datetimeFigureOut">
              <a:rPr lang="en-US" smtClean="0"/>
              <a:t>5/4/2019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3F91D-B208-499E-A5F4-AE8CBFD1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073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F7181-BAFA-457B-8CBA-6188AD8CB821}" type="datetimeFigureOut">
              <a:rPr lang="en-US" smtClean="0"/>
              <a:t>5/4/2019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3F91D-B208-499E-A5F4-AE8CBFD1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8025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F7181-BAFA-457B-8CBA-6188AD8CB821}" type="datetimeFigureOut">
              <a:rPr lang="en-US" smtClean="0"/>
              <a:t>5/4/2019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3F91D-B208-499E-A5F4-AE8CBFD1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291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F7181-BAFA-457B-8CBA-6188AD8CB821}" type="datetimeFigureOut">
              <a:rPr lang="en-US" smtClean="0"/>
              <a:t>5/4/2019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3F91D-B208-499E-A5F4-AE8CBFD1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4771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F7181-BAFA-457B-8CBA-6188AD8CB821}" type="datetimeFigureOut">
              <a:rPr lang="en-US" smtClean="0"/>
              <a:t>5/4/2019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3F91D-B208-499E-A5F4-AE8CBFD1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04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F7181-BAFA-457B-8CBA-6188AD8CB821}" type="datetimeFigureOut">
              <a:rPr lang="en-US" smtClean="0"/>
              <a:t>5/4/2019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3F91D-B208-499E-A5F4-AE8CBFD1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14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F7181-BAFA-457B-8CBA-6188AD8CB821}" type="datetimeFigureOut">
              <a:rPr lang="en-US" smtClean="0"/>
              <a:t>5/4/2019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3F91D-B208-499E-A5F4-AE8CBFD1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845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F7181-BAFA-457B-8CBA-6188AD8CB821}" type="datetimeFigureOut">
              <a:rPr lang="en-US" smtClean="0"/>
              <a:t>5/4/2019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3F91D-B208-499E-A5F4-AE8CBFD1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644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F7181-BAFA-457B-8CBA-6188AD8CB821}" type="datetimeFigureOut">
              <a:rPr lang="en-US" smtClean="0"/>
              <a:t>5/4/2019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3F91D-B208-499E-A5F4-AE8CBFD1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566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CF7181-BAFA-457B-8CBA-6188AD8CB821}" type="datetimeFigureOut">
              <a:rPr lang="en-US" smtClean="0"/>
              <a:t>5/4/2019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3F91D-B208-499E-A5F4-AE8CBFD1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208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Conduct a Squad Assault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07-4-D9515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0464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Conditions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Squad/Section is moving or temporarily halted</a:t>
            </a:r>
          </a:p>
          <a:p>
            <a:r>
              <a:rPr lang="en-US" dirty="0" smtClean="0"/>
              <a:t>Receives direct fire contact from enemy force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1034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Individual 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Return Fire</a:t>
            </a:r>
          </a:p>
          <a:p>
            <a:r>
              <a:rPr lang="en-US" dirty="0" smtClean="0"/>
              <a:t>Seeks cover (fight to get generally on line with element)</a:t>
            </a:r>
          </a:p>
          <a:p>
            <a:r>
              <a:rPr lang="en-US" dirty="0" smtClean="0"/>
              <a:t>Alerts element</a:t>
            </a:r>
          </a:p>
          <a:p>
            <a:pPr lvl="1"/>
            <a:r>
              <a:rPr lang="en-US" dirty="0" smtClean="0"/>
              <a:t>Alert: Contact</a:t>
            </a:r>
          </a:p>
          <a:p>
            <a:pPr lvl="1"/>
            <a:r>
              <a:rPr lang="en-US" dirty="0" smtClean="0"/>
              <a:t>Type of threat (troops, APC, </a:t>
            </a:r>
            <a:r>
              <a:rPr lang="en-US" dirty="0" err="1" smtClean="0"/>
              <a:t>etc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Direction (Cardinal is preferred, although clock direction in relation to direction of travel may also be utilized)</a:t>
            </a:r>
          </a:p>
          <a:p>
            <a:pPr lvl="1"/>
            <a:r>
              <a:rPr lang="en-US" dirty="0" smtClean="0"/>
              <a:t>Distance</a:t>
            </a:r>
          </a:p>
        </p:txBody>
      </p:sp>
    </p:spTree>
    <p:extLst>
      <p:ext uri="{BB962C8B-B14F-4D97-AF65-F5344CB8AC3E}">
        <p14:creationId xmlns:p14="http://schemas.microsoft.com/office/powerpoint/2010/main" val="735593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Leader 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Team Leader in contact</a:t>
            </a:r>
          </a:p>
          <a:p>
            <a:pPr lvl="1"/>
            <a:r>
              <a:rPr lang="en-US" dirty="0" smtClean="0"/>
              <a:t>Establish base of fire by giving rates of fire</a:t>
            </a:r>
          </a:p>
          <a:p>
            <a:pPr lvl="2"/>
            <a:r>
              <a:rPr lang="en-US" dirty="0" smtClean="0"/>
              <a:t>Rapid until suppression is achieved</a:t>
            </a:r>
          </a:p>
          <a:p>
            <a:pPr lvl="2"/>
            <a:r>
              <a:rPr lang="en-US" dirty="0" smtClean="0"/>
              <a:t>Sustained thereafter</a:t>
            </a:r>
          </a:p>
          <a:p>
            <a:pPr lvl="2"/>
            <a:r>
              <a:rPr lang="en-US" dirty="0" smtClean="0"/>
              <a:t>Back to rapid any time friendly movement occurs or enemy is attempting to regain fire superiority</a:t>
            </a:r>
          </a:p>
          <a:p>
            <a:pPr lvl="1"/>
            <a:r>
              <a:rPr lang="en-US" dirty="0" smtClean="0"/>
              <a:t>Give left/right limits to each member of subordinate element</a:t>
            </a:r>
          </a:p>
          <a:p>
            <a:pPr lvl="2"/>
            <a:r>
              <a:rPr lang="en-US" dirty="0" smtClean="0"/>
              <a:t>Interlocking 50 meters ahead</a:t>
            </a:r>
          </a:p>
          <a:p>
            <a:pPr lvl="1"/>
            <a:r>
              <a:rPr lang="en-US" dirty="0" smtClean="0"/>
              <a:t>Accurately send reports to next higher IC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6278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Leader 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Squad/Section Leader</a:t>
            </a:r>
          </a:p>
          <a:p>
            <a:pPr lvl="1"/>
            <a:r>
              <a:rPr lang="en-US" dirty="0" smtClean="0"/>
              <a:t>Allow team leader in contact to develop situation</a:t>
            </a:r>
          </a:p>
          <a:p>
            <a:pPr lvl="1"/>
            <a:r>
              <a:rPr lang="en-US" dirty="0" smtClean="0"/>
              <a:t>Move up to team leader in contact and assess effects of fire on enemy</a:t>
            </a:r>
          </a:p>
          <a:p>
            <a:pPr lvl="1"/>
            <a:r>
              <a:rPr lang="en-US" dirty="0" smtClean="0"/>
              <a:t>Form COA for element and recommend to next higher IC</a:t>
            </a:r>
          </a:p>
          <a:p>
            <a:pPr lvl="2"/>
            <a:r>
              <a:rPr lang="en-US" dirty="0" smtClean="0"/>
              <a:t>If enemy force is inferior, make decision to assault enemy</a:t>
            </a:r>
          </a:p>
          <a:p>
            <a:pPr lvl="2"/>
            <a:r>
              <a:rPr lang="en-US" dirty="0" smtClean="0"/>
              <a:t>If enemy force is superior, make decision to break contact or maintain contact for follow on force to assault enemy</a:t>
            </a:r>
          </a:p>
          <a:p>
            <a:pPr lvl="1"/>
            <a:r>
              <a:rPr lang="en-US" dirty="0" smtClean="0"/>
              <a:t>If assaulting enemy:</a:t>
            </a:r>
          </a:p>
          <a:p>
            <a:pPr lvl="2"/>
            <a:r>
              <a:rPr lang="en-US" dirty="0" smtClean="0"/>
              <a:t>Designate TRPs, sectors of fire, and fire control measures (shift/lift fire points)</a:t>
            </a:r>
          </a:p>
          <a:p>
            <a:pPr lvl="2"/>
            <a:r>
              <a:rPr lang="en-US" dirty="0" smtClean="0"/>
              <a:t>Fire control measures should be easily identifiable from base of fire position and planned LCC for assaulters</a:t>
            </a:r>
          </a:p>
          <a:p>
            <a:pPr lvl="2"/>
            <a:r>
              <a:rPr lang="en-US" dirty="0" smtClean="0"/>
              <a:t>Determine covered/concealed route to flank and assault enemy position</a:t>
            </a:r>
          </a:p>
          <a:p>
            <a:pPr lvl="1"/>
            <a:r>
              <a:rPr lang="en-US" dirty="0" smtClean="0"/>
              <a:t>At this point control of the gun is usually handed over to team leader in contact</a:t>
            </a:r>
          </a:p>
        </p:txBody>
      </p:sp>
    </p:spTree>
    <p:extLst>
      <p:ext uri="{BB962C8B-B14F-4D97-AF65-F5344CB8AC3E}">
        <p14:creationId xmlns:p14="http://schemas.microsoft.com/office/powerpoint/2010/main" val="4041439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Leader 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Team Leader not in contact</a:t>
            </a:r>
          </a:p>
          <a:p>
            <a:pPr lvl="1"/>
            <a:r>
              <a:rPr lang="en-US" dirty="0" smtClean="0"/>
              <a:t>Establish security</a:t>
            </a:r>
          </a:p>
          <a:p>
            <a:pPr lvl="1"/>
            <a:r>
              <a:rPr lang="en-US" dirty="0" smtClean="0"/>
              <a:t>BPT maneuver to form base of fire to support break contact</a:t>
            </a:r>
          </a:p>
          <a:p>
            <a:pPr lvl="1"/>
            <a:r>
              <a:rPr lang="en-US" dirty="0" smtClean="0"/>
              <a:t>BPT maneuver to flank/assault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6197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Leader Actions (Flank)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Element Leader</a:t>
            </a:r>
          </a:p>
          <a:p>
            <a:pPr lvl="1"/>
            <a:r>
              <a:rPr lang="en-US" dirty="0" smtClean="0"/>
              <a:t>Moves to team not in contact, gives hand and arm signal for a file</a:t>
            </a:r>
          </a:p>
          <a:p>
            <a:pPr lvl="1"/>
            <a:r>
              <a:rPr lang="en-US" dirty="0" smtClean="0"/>
              <a:t>Leads assaulters along covered and concealed route to LCC at flank of enemy</a:t>
            </a:r>
          </a:p>
          <a:p>
            <a:pPr lvl="1"/>
            <a:r>
              <a:rPr lang="en-US" dirty="0" smtClean="0"/>
              <a:t>Positions assaulters in line along LCC and shows fire control measures to team leader</a:t>
            </a:r>
          </a:p>
          <a:p>
            <a:r>
              <a:rPr lang="en-US" dirty="0" smtClean="0"/>
              <a:t>Team Leader in Contact</a:t>
            </a:r>
          </a:p>
          <a:p>
            <a:pPr lvl="1"/>
            <a:r>
              <a:rPr lang="en-US" dirty="0" smtClean="0"/>
              <a:t>Establishes a rapid rate of fire to cover movement of assaulters</a:t>
            </a:r>
          </a:p>
          <a:p>
            <a:r>
              <a:rPr lang="en-US" dirty="0" smtClean="0"/>
              <a:t>Assault Team Leader</a:t>
            </a:r>
          </a:p>
          <a:p>
            <a:pPr lvl="1"/>
            <a:r>
              <a:rPr lang="en-US" dirty="0" smtClean="0"/>
              <a:t>Follows Squad/Section Leader in a file</a:t>
            </a:r>
          </a:p>
          <a:p>
            <a:pPr lvl="1"/>
            <a:r>
              <a:rPr lang="en-US" dirty="0" smtClean="0"/>
              <a:t>Acknowledges and confirms fire control measures, disseminates to team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2150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Battle Hand off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Assaulters positioned at LCC, O/O engage enemy with rapid rate of fire for 10 seconds</a:t>
            </a:r>
          </a:p>
          <a:p>
            <a:r>
              <a:rPr lang="en-US" dirty="0" smtClean="0"/>
              <a:t>Base of fire acknowledges by engaging at rapid rate of fire for 10 seconds in return, then shifts fire</a:t>
            </a:r>
          </a:p>
          <a:p>
            <a:r>
              <a:rPr lang="en-US" dirty="0" smtClean="0"/>
              <a:t>Squad/Element leader calls “shift fire”</a:t>
            </a:r>
          </a:p>
          <a:p>
            <a:r>
              <a:rPr lang="en-US" dirty="0" smtClean="0"/>
              <a:t>Base of fire leader confirms his men are shifted and replies with “shift fire bingo”</a:t>
            </a:r>
          </a:p>
          <a:p>
            <a:r>
              <a:rPr lang="en-US" dirty="0" smtClean="0"/>
              <a:t>Assault TL confirms with “Shift fire confirmed” and begins bounding his element to next fire control measure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544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Leader Actions (Assault)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Squad/Section Leader holds assaulters at each FCM until entire sequence of “shift fire,” “shift fire bingo,” and “shift fire confirmed” is complete.</a:t>
            </a:r>
          </a:p>
          <a:p>
            <a:r>
              <a:rPr lang="en-US" dirty="0" smtClean="0"/>
              <a:t>Base of fire and assault TLs must still be aware of each fire control measure and communication is paramount – anyone can hold element and call “shift fire” if need be</a:t>
            </a:r>
          </a:p>
          <a:p>
            <a:r>
              <a:rPr lang="en-US" dirty="0" smtClean="0"/>
              <a:t>Assault TL must control his element through their bounds, ensuring his men are not “funneling.”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947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Leader Actions (Assault)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Assault team leader</a:t>
            </a:r>
          </a:p>
          <a:p>
            <a:pPr lvl="1"/>
            <a:r>
              <a:rPr lang="en-US" dirty="0" smtClean="0"/>
              <a:t>Calls “LOA” at 50 meters past the last EKIA</a:t>
            </a:r>
          </a:p>
          <a:p>
            <a:pPr lvl="1"/>
            <a:r>
              <a:rPr lang="en-US" dirty="0" smtClean="0"/>
              <a:t>Immediately goes “hands on” each member of his team, setting left/right limits and collecting a LACE report</a:t>
            </a:r>
          </a:p>
          <a:p>
            <a:pPr lvl="1"/>
            <a:r>
              <a:rPr lang="en-US" dirty="0" smtClean="0"/>
              <a:t>Disperses key weapon systems for best employment (observation/fields of fire)</a:t>
            </a:r>
          </a:p>
          <a:p>
            <a:pPr lvl="1"/>
            <a:r>
              <a:rPr lang="en-US" dirty="0" smtClean="0"/>
              <a:t>Consolidate LACE reports for next higher IC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4744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Leader Actions (Base of Fire)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Base of Fire TL</a:t>
            </a:r>
          </a:p>
          <a:p>
            <a:pPr lvl="1"/>
            <a:r>
              <a:rPr lang="en-US" dirty="0" smtClean="0"/>
              <a:t>Once LOA is called by Assault TL (relayed via FM/PACE if necessary), pick up element and move through objective on line</a:t>
            </a:r>
          </a:p>
          <a:p>
            <a:pPr lvl="1"/>
            <a:r>
              <a:rPr lang="en-US" dirty="0" smtClean="0"/>
              <a:t>Positions Gun at the Apex</a:t>
            </a:r>
          </a:p>
          <a:p>
            <a:pPr lvl="1"/>
            <a:r>
              <a:rPr lang="en-US" dirty="0" smtClean="0"/>
              <a:t>Disperses key weapon systems</a:t>
            </a:r>
          </a:p>
          <a:p>
            <a:pPr lvl="1"/>
            <a:r>
              <a:rPr lang="en-US" dirty="0" smtClean="0"/>
              <a:t>Collects LACE reports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3191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Leader Actions (Consolidate/Reorganize)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Squad Leader</a:t>
            </a:r>
          </a:p>
          <a:p>
            <a:pPr lvl="1"/>
            <a:r>
              <a:rPr lang="en-US" dirty="0" smtClean="0"/>
              <a:t>Positions at apex of “L” shape</a:t>
            </a:r>
          </a:p>
          <a:p>
            <a:pPr lvl="1"/>
            <a:r>
              <a:rPr lang="en-US" dirty="0" smtClean="0"/>
              <a:t>Calls for Special Teams</a:t>
            </a:r>
          </a:p>
          <a:p>
            <a:pPr lvl="2"/>
            <a:r>
              <a:rPr lang="en-US" dirty="0" smtClean="0"/>
              <a:t>EPW/SSE, A&amp;L, Demo</a:t>
            </a:r>
          </a:p>
          <a:p>
            <a:pPr lvl="2"/>
            <a:r>
              <a:rPr lang="en-US" dirty="0" smtClean="0"/>
              <a:t>EPW always first “Clear out, search in”</a:t>
            </a:r>
          </a:p>
          <a:p>
            <a:pPr lvl="2"/>
            <a:r>
              <a:rPr lang="en-US" dirty="0" smtClean="0"/>
              <a:t>Can deploy A&amp;L while EPW is conducting SSE on the way in (Must consider security implications with that many guns off the line)</a:t>
            </a:r>
          </a:p>
          <a:p>
            <a:pPr lvl="2"/>
            <a:r>
              <a:rPr lang="en-US" dirty="0" smtClean="0"/>
              <a:t>Demo prepares to BIP enemy weapons/fighting positions to deny future use</a:t>
            </a:r>
          </a:p>
          <a:p>
            <a:pPr lvl="3"/>
            <a:r>
              <a:rPr lang="en-US" dirty="0" smtClean="0"/>
              <a:t>RED: Assault TL picks his element up and continues movement</a:t>
            </a:r>
          </a:p>
          <a:p>
            <a:pPr lvl="3"/>
            <a:r>
              <a:rPr lang="en-US" dirty="0" smtClean="0"/>
              <a:t>WHITE: Base of Fire TL picks his element up and falls in behind Assault element</a:t>
            </a:r>
          </a:p>
          <a:p>
            <a:pPr lvl="3"/>
            <a:r>
              <a:rPr lang="en-US" dirty="0" smtClean="0"/>
              <a:t>BLUE: Objective clear of friendly personnel (Demo and Squad/Section Leader), MSD reached, charge initiated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6385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736532" cy="6858000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5165124" y="4637903"/>
            <a:ext cx="115330" cy="11532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5391664" y="4790302"/>
            <a:ext cx="115330" cy="115329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926227" y="4843846"/>
            <a:ext cx="115330" cy="115329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9686" y="4992127"/>
            <a:ext cx="115330" cy="115329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5165124" y="5358713"/>
            <a:ext cx="115330" cy="115329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5165124" y="5667632"/>
            <a:ext cx="115330" cy="11532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4926227" y="5842684"/>
            <a:ext cx="115330" cy="115329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5387544" y="5824151"/>
            <a:ext cx="115330" cy="115329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5597610" y="5972429"/>
            <a:ext cx="115330" cy="115329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lowchart: Decision 18"/>
          <p:cNvSpPr/>
          <p:nvPr/>
        </p:nvSpPr>
        <p:spPr>
          <a:xfrm>
            <a:off x="3888259" y="832021"/>
            <a:ext cx="477795" cy="453081"/>
          </a:xfrm>
          <a:prstGeom prst="flowChartDecision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/>
          <p:cNvCxnSpPr/>
          <p:nvPr/>
        </p:nvCxnSpPr>
        <p:spPr>
          <a:xfrm flipH="1">
            <a:off x="4000500" y="930876"/>
            <a:ext cx="241986" cy="25022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4000500" y="936022"/>
            <a:ext cx="253312" cy="24507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4063313" y="649761"/>
            <a:ext cx="127686" cy="11532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Connector 27"/>
          <p:cNvCxnSpPr/>
          <p:nvPr/>
        </p:nvCxnSpPr>
        <p:spPr>
          <a:xfrm flipH="1">
            <a:off x="4063314" y="649761"/>
            <a:ext cx="127685" cy="11532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1691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4.44444E-6 L 0.01224 -0.0305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2" y="-152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3.33333E-6 L -0.0138 -0.03819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0" y="-1921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2.59259E-6 L -0.02526 -0.0599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3" y="-30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4.81481E-6 L -0.00326 -0.08703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9" y="-43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26 -0.08703 L 0.01354 0.03658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3" y="61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354 0.03658 L 0.12239 0.1463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43" y="5486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2.22222E-6 L 0.10286 0.11111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43" y="5556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1.11111E-6 L 0.04089 0.11042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4" y="5509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4.81481E-6 L 0.10612 0.09814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99" y="4907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3.33333E-6 L 0.00482 0.09583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4" y="47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224 0.14629 L 0.17786 -0.08356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69" y="-11366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287 0.11111 L 0.18255 -0.09004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23" y="-10069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612 0.09814 L 0.19597 -0.07871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09" y="-8843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089 0.11042 L 0.15573 -0.04583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42" y="-7755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82 0.09583 L 0.13503 -0.03588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10" y="-64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7786 -0.08356 L 0.15208 -0.33842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89" y="-12755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8256 -0.09004 L 0.15429 -0.35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67" y="-13009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9597 -0.07871 L 0.16823 -0.34352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15" y="-13241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573 -0.04584 L 0.13099 -0.29352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68" y="-12546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3503 -0.03588 L 0.11966 -0.27014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3" y="-117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path" presetSubtype="0" accel="50000" decel="500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208 -0.33843 L 0.26067 -0.69513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52" y="-18125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42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429 -0.35 L 0.20755 -0.71342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43" y="-18287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42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6823 -0.34352 L 0.22878 -0.68797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08" y="-17338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42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3099 -0.29352 L 0.18724 -0.76296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12" y="-23935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42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967 -0.27014 L 0.16719 -0.82269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05" y="-281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0756 -0.71342 L 0.05833 -0.68472 " pathEditMode="relative" rAng="0" ptsTypes="AA">
                                      <p:cBhvr>
                                        <p:cTn id="7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35" y="718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42" presetClass="path" presetSubtype="0" accel="50000" decel="5000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877 -0.68797 L 0.08737 -0.6551 " pathEditMode="relative" rAng="0" ptsTypes="AA">
                                      <p:cBhvr>
                                        <p:cTn id="7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109" y="16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8724 -0.76296 L -0.04257 -0.73634 " pathEditMode="relative" rAng="0" ptsTypes="AA">
                                      <p:cBhvr>
                                        <p:cTn id="7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06" y="1319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42" presetClass="path" presetSubtype="0" accel="50000" decel="5000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6719 -0.82268 L -0.05976 -0.81111 " pathEditMode="relative" rAng="0" ptsTypes="AA">
                                      <p:cBhvr>
                                        <p:cTn id="7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328" y="4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path" presetSubtype="0" accel="50000" decel="5000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6068 -0.69513 L 0.10755 -0.66851 " pathEditMode="relative" rAng="0" ptsTypes="AA">
                                      <p:cBhvr>
                                        <p:cTn id="8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17" y="13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path" presetSubtype="0" accel="50000" decel="500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833 -0.68472 L -0.16355 -0.6625 " pathEditMode="relative" rAng="0" ptsTypes="AA">
                                      <p:cBhvr>
                                        <p:cTn id="8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211" y="903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42" presetClass="path" presetSubtype="0" accel="50000" decel="5000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737 -0.65509 L -0.13372 -0.61991 " pathEditMode="relative" rAng="0" ptsTypes="AA">
                                      <p:cBhvr>
                                        <p:cTn id="8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250" y="16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2" presetClass="path" presetSubtype="0" accel="50000" decel="500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257 -0.73634 L -0.1927 -0.73634 " pathEditMode="relative" rAng="0" ptsTypes="AA">
                                      <p:cBhvr>
                                        <p:cTn id="9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13" y="23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42" presetClass="path" presetSubtype="0" accel="50000" decel="5000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976 -0.81111 L -0.21771 -0.81389 " pathEditMode="relative" rAng="0" ptsTypes="AA">
                                      <p:cBhvr>
                                        <p:cTn id="9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04" y="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2" presetClass="path" presetSubtype="0" accel="50000" decel="5000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755 -0.66852 L -0.14948 -0.73009 " pathEditMode="relative" rAng="0" ptsTypes="AA">
                                      <p:cBhvr>
                                        <p:cTn id="9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852" y="-30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2.22222E-6 L -0.09506 -0.66805 " pathEditMode="relative" rAng="0" ptsTypes="AA">
                                      <p:cBhvr>
                                        <p:cTn id="10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53" y="-33403"/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224 -0.03055 L -0.06145 -0.6875 " pathEditMode="relative" rAng="0" ptsTypes="AA">
                                      <p:cBhvr>
                                        <p:cTn id="10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85" y="-32940"/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38 -0.03819 L -0.10716 -0.69514 " pathEditMode="relative" rAng="0" ptsTypes="AA">
                                      <p:cBhvr>
                                        <p:cTn id="10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4" y="-32847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526 -0.05995 L -0.13072 -0.70995 " pathEditMode="relative" rAng="0" ptsTypes="AA">
                                      <p:cBhvr>
                                        <p:cTn id="10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52" y="-3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9" grpId="2" animBg="1"/>
      <p:bldP spid="9" grpId="3" animBg="1"/>
      <p:bldP spid="9" grpId="4" animBg="1"/>
      <p:bldP spid="9" grpId="5" animBg="1"/>
      <p:bldP spid="9" grpId="6" animBg="1"/>
      <p:bldP spid="9" grpId="7" animBg="1"/>
      <p:bldP spid="10" grpId="0" animBg="1"/>
      <p:bldP spid="10" grpId="1" animBg="1"/>
      <p:bldP spid="10" grpId="2" animBg="1"/>
      <p:bldP spid="10" grpId="3" animBg="1"/>
      <p:bldP spid="10" grpId="4" animBg="1"/>
      <p:bldP spid="10" grpId="5" animBg="1"/>
      <p:bldP spid="11" grpId="0" animBg="1"/>
      <p:bldP spid="11" grpId="1" animBg="1"/>
      <p:bldP spid="11" grpId="2" animBg="1"/>
      <p:bldP spid="11" grpId="3" animBg="1"/>
      <p:bldP spid="11" grpId="4" animBg="1"/>
      <p:bldP spid="11" grpId="5" animBg="1"/>
      <p:bldP spid="12" grpId="0" animBg="1"/>
      <p:bldP spid="12" grpId="1" animBg="1"/>
      <p:bldP spid="12" grpId="2" animBg="1"/>
      <p:bldP spid="12" grpId="3" animBg="1"/>
      <p:bldP spid="12" grpId="4" animBg="1"/>
      <p:bldP spid="12" grpId="5" animBg="1"/>
      <p:bldP spid="13" grpId="0" animBg="1"/>
      <p:bldP spid="13" grpId="1" animBg="1"/>
      <p:bldP spid="13" grpId="2" animBg="1"/>
      <p:bldP spid="13" grpId="3" animBg="1"/>
      <p:bldP spid="13" grpId="4" animBg="1"/>
      <p:bldP spid="13" grpId="5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11539" r="32022"/>
          <a:stretch/>
        </p:blipFill>
        <p:spPr>
          <a:xfrm>
            <a:off x="1009650" y="2095500"/>
            <a:ext cx="10325100" cy="315753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28650" y="704850"/>
            <a:ext cx="110871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Task Measures as per 07-4-D9515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4368835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757</Words>
  <Application>Microsoft Office PowerPoint</Application>
  <PresentationFormat>Widescreen</PresentationFormat>
  <Paragraphs>83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Conduct a Squad Assault</vt:lpstr>
      <vt:lpstr>Conditions</vt:lpstr>
      <vt:lpstr>Individual Actions</vt:lpstr>
      <vt:lpstr>Leader Actions</vt:lpstr>
      <vt:lpstr>Leader Actions</vt:lpstr>
      <vt:lpstr>Leader Actions</vt:lpstr>
      <vt:lpstr>Leader Actions (Flank)</vt:lpstr>
      <vt:lpstr>Battle Hand off</vt:lpstr>
      <vt:lpstr>Leader Actions (Assault)</vt:lpstr>
      <vt:lpstr>Leader Actions (Assault)</vt:lpstr>
      <vt:lpstr>Leader Actions (Base of Fire)</vt:lpstr>
      <vt:lpstr>Leader Actions (Consolidate/Reorganize)</vt:lpstr>
      <vt:lpstr>PowerPoint Presentation</vt:lpstr>
      <vt:lpstr>PowerPoint Presentation</vt:lpstr>
    </vt:vector>
  </TitlesOfParts>
  <Company>United States Army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React to Contact</dc:title>
  <dc:creator>Nacnac, Cory S</dc:creator>
  <cp:lastModifiedBy>Nacnac, Cory S</cp:lastModifiedBy>
  <cp:revision>21</cp:revision>
  <dcterms:created xsi:type="dcterms:W3CDTF">2019-02-08T19:22:50Z</dcterms:created>
  <dcterms:modified xsi:type="dcterms:W3CDTF">2019-05-04T23:24:20Z</dcterms:modified>
</cp:coreProperties>
</file>